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19"/>
  </p:notesMasterIdLst>
  <p:handoutMasterIdLst>
    <p:handoutMasterId r:id="rId20"/>
  </p:handoutMasterIdLst>
  <p:sldIdLst>
    <p:sldId id="257" r:id="rId5"/>
    <p:sldId id="519" r:id="rId6"/>
    <p:sldId id="281" r:id="rId7"/>
    <p:sldId id="346" r:id="rId8"/>
    <p:sldId id="282" r:id="rId9"/>
    <p:sldId id="558" r:id="rId10"/>
    <p:sldId id="285" r:id="rId11"/>
    <p:sldId id="567" r:id="rId12"/>
    <p:sldId id="568" r:id="rId13"/>
    <p:sldId id="575" r:id="rId14"/>
    <p:sldId id="576" r:id="rId15"/>
    <p:sldId id="571" r:id="rId16"/>
    <p:sldId id="572" r:id="rId17"/>
    <p:sldId id="573" r:id="rId18"/>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KPMG Bold" panose="020B0604020202020204" charset="0"/>
      <p:bold r:id="rId25"/>
      <p:boldItalic r:id="rId26"/>
    </p:embeddedFont>
  </p:embeddedFontLst>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D9631E-2722-47BF-AAA2-F167D46B3AE6}" v="8" dt="2023-01-30T07:40:33.1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87305" autoAdjust="0"/>
  </p:normalViewPr>
  <p:slideViewPr>
    <p:cSldViewPr snapToGrid="0" showGuides="1">
      <p:cViewPr>
        <p:scale>
          <a:sx n="56" d="100"/>
          <a:sy n="56" d="100"/>
        </p:scale>
        <p:origin x="736" y="202"/>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2370" y="3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tags" Target="tags/tag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30/01/2023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30/01/2023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ROB</a:t>
            </a:r>
          </a:p>
          <a:p>
            <a:r>
              <a:rPr lang="en-US" sz="800" dirty="0">
                <a:effectLst/>
                <a:latin typeface="+mn-lt"/>
                <a:ea typeface="Calibri" panose="020F0502020204030204" pitchFamily="34" charset="0"/>
                <a:cs typeface="Times New Roman" panose="02020603050405020304" pitchFamily="18" charset="0"/>
              </a:rPr>
              <a:t>Hi everyone, for our project </a:t>
            </a:r>
            <a:r>
              <a:rPr lang="en-US" sz="800" dirty="0" err="1">
                <a:effectLst/>
                <a:latin typeface="+mn-lt"/>
                <a:ea typeface="Calibri" panose="020F0502020204030204" pitchFamily="34" charset="0"/>
                <a:cs typeface="Times New Roman" panose="02020603050405020304" pitchFamily="18" charset="0"/>
              </a:rPr>
              <a:t>Anshu</a:t>
            </a:r>
            <a:r>
              <a:rPr lang="en-US" sz="800" dirty="0">
                <a:effectLst/>
                <a:latin typeface="+mn-lt"/>
                <a:ea typeface="Calibri" panose="020F0502020204030204" pitchFamily="34" charset="0"/>
                <a:cs typeface="Times New Roman" panose="02020603050405020304" pitchFamily="18" charset="0"/>
              </a:rPr>
              <a:t>, </a:t>
            </a:r>
            <a:r>
              <a:rPr lang="en-US" sz="800" dirty="0" err="1">
                <a:effectLst/>
                <a:latin typeface="+mn-lt"/>
                <a:ea typeface="Calibri" panose="020F0502020204030204" pitchFamily="34" charset="0"/>
                <a:cs typeface="Times New Roman" panose="02020603050405020304" pitchFamily="18" charset="0"/>
              </a:rPr>
              <a:t>Zalak</a:t>
            </a:r>
            <a:r>
              <a:rPr lang="en-US" sz="800" dirty="0">
                <a:effectLst/>
                <a:latin typeface="+mn-lt"/>
                <a:ea typeface="Calibri" panose="020F0502020204030204" pitchFamily="34" charset="0"/>
                <a:cs typeface="Times New Roman" panose="02020603050405020304" pitchFamily="18" charset="0"/>
              </a:rPr>
              <a:t> and I created an interactive data dashboard to explore the impact of interest rate changes on the Australian Housing market.</a:t>
            </a:r>
          </a:p>
          <a:p>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212529"/>
                </a:solidFill>
                <a:effectLst/>
                <a:latin typeface="+mn-lt"/>
              </a:rPr>
              <a:t>ZALAK</a:t>
            </a:r>
          </a:p>
          <a:p>
            <a:pPr algn="l">
              <a:buFont typeface="Arial" panose="020B0604020202020204" pitchFamily="34" charset="0"/>
              <a:buChar char="•"/>
            </a:pPr>
            <a:r>
              <a:rPr lang="en-US" b="0" i="0" dirty="0">
                <a:solidFill>
                  <a:srgbClr val="212529"/>
                </a:solidFill>
                <a:effectLst/>
                <a:latin typeface="+mn-lt"/>
              </a:rPr>
              <a:t>This interactive map allows users to explore current housing prices in different states of Australia. Created using Leaflet, using D3 to import the </a:t>
            </a:r>
            <a:r>
              <a:rPr lang="en-US" b="0" i="0" dirty="0" err="1">
                <a:solidFill>
                  <a:srgbClr val="212529"/>
                </a:solidFill>
                <a:effectLst/>
                <a:latin typeface="+mn-lt"/>
              </a:rPr>
              <a:t>GeoJSON</a:t>
            </a:r>
            <a:r>
              <a:rPr lang="en-US" b="0" i="0" dirty="0">
                <a:solidFill>
                  <a:srgbClr val="212529"/>
                </a:solidFill>
                <a:effectLst/>
                <a:latin typeface="+mn-lt"/>
              </a:rPr>
              <a:t> for the different states.</a:t>
            </a:r>
          </a:p>
          <a:p>
            <a:pPr algn="l">
              <a:buFont typeface="Arial" panose="020B0604020202020204" pitchFamily="34" charset="0"/>
              <a:buChar char="•"/>
            </a:pPr>
            <a:r>
              <a:rPr lang="en-US" b="0" i="0" dirty="0">
                <a:solidFill>
                  <a:srgbClr val="212529"/>
                </a:solidFill>
                <a:effectLst/>
                <a:latin typeface="+mn-lt"/>
              </a:rPr>
              <a:t>Users can click on a state to zoom in and see the latest mean house price in a pop-up and can use the chart to compare house prices among different states.</a:t>
            </a: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3986353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ZALAK</a:t>
            </a:r>
          </a:p>
          <a:p>
            <a:pPr algn="l">
              <a:buFont typeface="Arial" panose="020B0604020202020204" pitchFamily="34" charset="0"/>
              <a:buChar char="•"/>
            </a:pPr>
            <a:r>
              <a:rPr lang="en-US" b="0" i="0" dirty="0">
                <a:solidFill>
                  <a:srgbClr val="374151"/>
                </a:solidFill>
                <a:effectLst/>
                <a:latin typeface="+mn-lt"/>
              </a:rPr>
              <a:t> The mortgage calculator is a tool that allows users to calculate the monthly mortgage payment based on the mortgage size.</a:t>
            </a:r>
          </a:p>
          <a:p>
            <a:pPr algn="l">
              <a:buFont typeface="Arial" panose="020B0604020202020204" pitchFamily="34" charset="0"/>
              <a:buChar char="•"/>
            </a:pPr>
            <a:r>
              <a:rPr lang="en-US" b="0" i="0" dirty="0">
                <a:solidFill>
                  <a:srgbClr val="374151"/>
                </a:solidFill>
                <a:effectLst/>
                <a:latin typeface="+mn-lt"/>
              </a:rPr>
              <a:t> The calculator provides a quick and simple way for users to understand the impact of different interest rates on monthly mortgage payments.</a:t>
            </a:r>
          </a:p>
          <a:p>
            <a:pPr algn="l">
              <a:buFont typeface="Arial" panose="020B0604020202020204" pitchFamily="34" charset="0"/>
              <a:buChar char="•"/>
            </a:pPr>
            <a:r>
              <a:rPr lang="en-US" b="0" i="0" dirty="0">
                <a:solidFill>
                  <a:srgbClr val="374151"/>
                </a:solidFill>
                <a:effectLst/>
                <a:latin typeface="+mn-lt"/>
              </a:rPr>
              <a:t> The function is built so that it can be reused.</a:t>
            </a: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11</a:t>
            </a:fld>
            <a:endParaRPr lang="en-GB" dirty="0"/>
          </a:p>
        </p:txBody>
      </p:sp>
    </p:spTree>
    <p:extLst>
      <p:ext uri="{BB962C8B-B14F-4D97-AF65-F5344CB8AC3E}">
        <p14:creationId xmlns:p14="http://schemas.microsoft.com/office/powerpoint/2010/main" val="2855941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12</a:t>
            </a:fld>
            <a:endParaRPr lang="en-GB" dirty="0"/>
          </a:p>
        </p:txBody>
      </p:sp>
    </p:spTree>
    <p:extLst>
      <p:ext uri="{BB962C8B-B14F-4D97-AF65-F5344CB8AC3E}">
        <p14:creationId xmlns:p14="http://schemas.microsoft.com/office/powerpoint/2010/main" val="32754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4185572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14</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Calibri" panose="020F0502020204030204" pitchFamily="34" charset="0"/>
              <a:buNone/>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ROB</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I will introduce project in more detail,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 will look at our data analysis approach,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go through our interactive dashboard</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lastly at look at some of the limitations of our analysis with a view to future work,</a:t>
            </a:r>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4292F"/>
                </a:solidFill>
                <a:effectLst/>
                <a:latin typeface="+mn-lt"/>
              </a:rPr>
              <a:t>ROB</a:t>
            </a:r>
          </a:p>
          <a:p>
            <a:r>
              <a:rPr lang="en-US" b="0" i="0" dirty="0">
                <a:solidFill>
                  <a:srgbClr val="24292F"/>
                </a:solidFill>
                <a:effectLst/>
                <a:latin typeface="+mn-lt"/>
              </a:rPr>
              <a:t>Inspiration for this project came from the need to understand the likely impacts of recent accelerated interest rate changes on the Australian housing market.</a:t>
            </a:r>
          </a:p>
          <a:p>
            <a:endParaRPr lang="en-US" b="0" i="0" dirty="0">
              <a:solidFill>
                <a:srgbClr val="000000"/>
              </a:solidFill>
              <a:effectLst/>
              <a:latin typeface="+mn-lt"/>
            </a:endParaRPr>
          </a:p>
          <a:p>
            <a:r>
              <a:rPr lang="en-US" b="0" i="0" dirty="0">
                <a:solidFill>
                  <a:srgbClr val="000000"/>
                </a:solidFill>
                <a:effectLst/>
                <a:latin typeface="+mn-lt"/>
              </a:rPr>
              <a:t>Just to give you a brief explanation of the terms we will use.</a:t>
            </a:r>
          </a:p>
          <a:p>
            <a:r>
              <a:rPr lang="en-US" b="0" i="0" dirty="0">
                <a:solidFill>
                  <a:srgbClr val="000000"/>
                </a:solidFill>
                <a:effectLst/>
                <a:latin typeface="+mn-lt"/>
              </a:rPr>
              <a:t>The Cash Rate, which is set by the Reserve Bank of Australia (RBA), affects the cost of borrowing money. When the Cash Rate is high, it's more expensive to borrow and may slow down the housing market. If it's low, borrowing is cheaper and the housing market may become more active. Over the last 10 years, the Cash Rate has decreased, but recently started to increase to address rising inflation.</a:t>
            </a:r>
          </a:p>
          <a:p>
            <a:endParaRPr lang="en-US" b="0" i="0" dirty="0">
              <a:solidFill>
                <a:srgbClr val="000000"/>
              </a:solidFill>
              <a:effectLst/>
              <a:latin typeface="+mn-lt"/>
            </a:endParaRPr>
          </a:p>
          <a:p>
            <a:r>
              <a:rPr lang="en-US" b="0" i="0" dirty="0">
                <a:solidFill>
                  <a:srgbClr val="374151"/>
                </a:solidFill>
                <a:effectLst/>
                <a:latin typeface="+mn-lt"/>
              </a:rPr>
              <a:t>The RBA's decisions on the cash rate can have a significant impact on the Australian housing market, and it’s really important for people to be aware of these changes.</a:t>
            </a:r>
          </a:p>
          <a:p>
            <a:br>
              <a:rPr lang="en-US" b="0" i="0" dirty="0">
                <a:solidFill>
                  <a:srgbClr val="374151"/>
                </a:solidFill>
                <a:effectLst/>
                <a:latin typeface="+mn-lt"/>
              </a:rPr>
            </a:br>
            <a:r>
              <a:rPr lang="en-US" b="0" i="0" dirty="0">
                <a:solidFill>
                  <a:srgbClr val="374151"/>
                </a:solidFill>
                <a:effectLst/>
                <a:latin typeface="+mn-lt"/>
              </a:rPr>
              <a:t>This project is a unique contribution to understand these changes.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r>
              <a:rPr lang="en-AU" b="1" dirty="0"/>
              <a:t>- </a:t>
            </a:r>
            <a:r>
              <a:rPr lang="en-AU" b="0" dirty="0"/>
              <a:t>Now for a look at our data analysis approach.</a:t>
            </a:r>
            <a:endParaRPr lang="en-AU" b="1"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3149828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latin typeface="+mn-lt"/>
              </a:rPr>
              <a:t>ROB 01- Data Sources</a:t>
            </a:r>
          </a:p>
          <a:p>
            <a:pPr marL="171450" lvl="0" indent="-171450">
              <a:buFont typeface="Arial" panose="020B0604020202020204" pitchFamily="34" charset="0"/>
              <a:buChar char="•"/>
            </a:pPr>
            <a:r>
              <a:rPr lang="en-AU" b="0" dirty="0">
                <a:latin typeface="+mn-lt"/>
              </a:rPr>
              <a:t>Only accessed official economic &amp; govt data </a:t>
            </a:r>
            <a:r>
              <a:rPr lang="en-AU" b="0" dirty="0" err="1">
                <a:latin typeface="+mn-lt"/>
              </a:rPr>
              <a:t>souces</a:t>
            </a:r>
            <a:r>
              <a:rPr lang="en-AU" b="0" dirty="0">
                <a:latin typeface="+mn-lt"/>
              </a:rPr>
              <a:t>, specially the ABS and RBA</a:t>
            </a:r>
          </a:p>
          <a:p>
            <a:pPr marL="171450" lvl="0" indent="-171450">
              <a:buFont typeface="Arial" panose="020B0604020202020204" pitchFamily="34" charset="0"/>
              <a:buChar char="•"/>
            </a:pPr>
            <a:r>
              <a:rPr lang="en-AU" b="0" dirty="0">
                <a:latin typeface="+mn-lt"/>
              </a:rPr>
              <a:t>Looked at recent data only from about the last 10 years</a:t>
            </a:r>
          </a:p>
          <a:p>
            <a:pPr marL="171450" lvl="0" indent="-171450">
              <a:buFont typeface="Arial" panose="020B0604020202020204" pitchFamily="34" charset="0"/>
              <a:buChar char="•"/>
            </a:pPr>
            <a:r>
              <a:rPr lang="en-AU" b="0" dirty="0">
                <a:latin typeface="+mn-lt"/>
              </a:rPr>
              <a:t>I’ll now hand over to </a:t>
            </a:r>
            <a:r>
              <a:rPr lang="en-AU" b="0" dirty="0" err="1">
                <a:latin typeface="+mn-lt"/>
              </a:rPr>
              <a:t>Anshu</a:t>
            </a:r>
            <a:r>
              <a:rPr lang="en-AU" b="0" dirty="0">
                <a:latin typeface="+mn-lt"/>
              </a:rPr>
              <a:t> to talk through the ETL and Web Framework</a:t>
            </a:r>
          </a:p>
          <a:p>
            <a:pPr marL="0" lvl="0" indent="0">
              <a:buFont typeface="Arial" panose="020B0604020202020204" pitchFamily="34" charset="0"/>
              <a:buNone/>
            </a:pPr>
            <a:r>
              <a:rPr lang="en-AU" b="1" dirty="0">
                <a:latin typeface="+mn-lt"/>
              </a:rPr>
              <a:t>ANSHU 02 &amp; 03 – ETL &amp; Web Framework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74151"/>
                </a:solidFill>
                <a:effectLst/>
                <a:latin typeface="+mn-lt"/>
              </a:rPr>
              <a:t>uses SQLAlchemy as the Object Relational Mapper (ORM) to interact with a remote database hosted on Amazon Web Services (AWS). The database username and password are stored in a </a:t>
            </a:r>
            <a:r>
              <a:rPr lang="en-US" b="0" i="0" dirty="0" err="1">
                <a:solidFill>
                  <a:srgbClr val="374151"/>
                </a:solidFill>
                <a:effectLst/>
                <a:latin typeface="+mn-lt"/>
              </a:rPr>
              <a:t>gitignore</a:t>
            </a:r>
            <a:r>
              <a:rPr lang="en-US" b="0" i="0" dirty="0">
                <a:solidFill>
                  <a:srgbClr val="374151"/>
                </a:solidFill>
                <a:effectLst/>
                <a:latin typeface="+mn-lt"/>
              </a:rPr>
              <a:t> file (console.py) to protect sensitive information.</a:t>
            </a:r>
            <a:endParaRPr lang="en-AU" b="1" dirty="0">
              <a:latin typeface="+mn-lt"/>
            </a:endParaRPr>
          </a:p>
          <a:p>
            <a:pPr marL="171450" indent="-171450">
              <a:buFont typeface="Arial" panose="020B0604020202020204" pitchFamily="34" charset="0"/>
              <a:buChar char="•"/>
            </a:pPr>
            <a:r>
              <a:rPr lang="en-AU" dirty="0">
                <a:latin typeface="+mn-lt"/>
              </a:rPr>
              <a:t>Flask app </a:t>
            </a:r>
            <a:r>
              <a:rPr lang="en-US" b="0" i="0" dirty="0">
                <a:solidFill>
                  <a:srgbClr val="374151"/>
                </a:solidFill>
                <a:effectLst/>
                <a:latin typeface="+mn-lt"/>
              </a:rPr>
              <a:t>serves as the dynamic content to the user's browser.</a:t>
            </a:r>
          </a:p>
          <a:p>
            <a:pPr marL="171450" indent="-171450">
              <a:buFont typeface="Arial" panose="020B0604020202020204" pitchFamily="34" charset="0"/>
              <a:buChar char="•"/>
            </a:pPr>
            <a:r>
              <a:rPr lang="en-US" b="0" i="0" dirty="0">
                <a:solidFill>
                  <a:srgbClr val="374151"/>
                </a:solidFill>
                <a:effectLst/>
                <a:latin typeface="+mn-lt"/>
              </a:rPr>
              <a:t>Use of ajax technique AJAX to send requests to the server in the background, without reloading the entire page, and updating parts of the page based on the response. </a:t>
            </a:r>
          </a:p>
          <a:p>
            <a:pPr marL="0" indent="0">
              <a:buFont typeface="Arial" panose="020B0604020202020204" pitchFamily="34" charset="0"/>
              <a:buNone/>
            </a:pPr>
            <a:r>
              <a:rPr lang="en-US" b="1" i="0" dirty="0">
                <a:solidFill>
                  <a:srgbClr val="374151"/>
                </a:solidFill>
                <a:effectLst/>
                <a:latin typeface="+mn-lt"/>
              </a:rPr>
              <a:t>ROB 04 – Data </a:t>
            </a:r>
            <a:r>
              <a:rPr lang="en-US" b="1" i="0" dirty="0" err="1">
                <a:solidFill>
                  <a:srgbClr val="374151"/>
                </a:solidFill>
                <a:effectLst/>
                <a:latin typeface="+mn-lt"/>
              </a:rPr>
              <a:t>Visualisation</a:t>
            </a:r>
            <a:endParaRPr lang="en-US" b="1" i="0" dirty="0">
              <a:solidFill>
                <a:srgbClr val="374151"/>
              </a:solidFill>
              <a:effectLst/>
              <a:latin typeface="+mn-lt"/>
            </a:endParaRPr>
          </a:p>
          <a:p>
            <a:pPr marL="171450" indent="-171450">
              <a:buFont typeface="Arial" panose="020B0604020202020204" pitchFamily="34" charset="0"/>
              <a:buChar char="•"/>
            </a:pPr>
            <a:r>
              <a:rPr lang="en-US" b="0" i="0" dirty="0" err="1">
                <a:solidFill>
                  <a:srgbClr val="374151"/>
                </a:solidFill>
                <a:effectLst/>
                <a:latin typeface="+mn-lt"/>
              </a:rPr>
              <a:t>Plotly</a:t>
            </a:r>
            <a:r>
              <a:rPr lang="en-US" b="0" i="0" dirty="0">
                <a:solidFill>
                  <a:srgbClr val="374151"/>
                </a:solidFill>
                <a:effectLst/>
                <a:latin typeface="+mn-lt"/>
              </a:rPr>
              <a:t> for charts.</a:t>
            </a:r>
          </a:p>
          <a:p>
            <a:pPr marL="171450" indent="-171450">
              <a:buFont typeface="Arial" panose="020B0604020202020204" pitchFamily="34" charset="0"/>
              <a:buChar char="•"/>
            </a:pPr>
            <a:r>
              <a:rPr lang="en-US" b="0" i="0" dirty="0">
                <a:solidFill>
                  <a:srgbClr val="374151"/>
                </a:solidFill>
                <a:effectLst/>
                <a:latin typeface="+mn-lt"/>
              </a:rPr>
              <a:t>Leaflet for our maps, using D3 to get </a:t>
            </a:r>
            <a:r>
              <a:rPr lang="en-US" b="0" i="0" dirty="0" err="1">
                <a:solidFill>
                  <a:srgbClr val="374151"/>
                </a:solidFill>
                <a:effectLst/>
                <a:latin typeface="+mn-lt"/>
              </a:rPr>
              <a:t>GeoJSON</a:t>
            </a:r>
            <a:r>
              <a:rPr lang="en-US" b="0" i="0" dirty="0">
                <a:solidFill>
                  <a:srgbClr val="374151"/>
                </a:solidFill>
                <a:effectLst/>
                <a:latin typeface="+mn-lt"/>
              </a:rPr>
              <a:t> data for Australian states.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2913137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ANSHU</a:t>
            </a:r>
          </a:p>
          <a:p>
            <a:pPr algn="l">
              <a:buFont typeface="Arial" panose="020B0604020202020204" pitchFamily="34" charset="0"/>
              <a:buChar char="•"/>
            </a:pPr>
            <a:r>
              <a:rPr lang="en-US" b="0" i="0" dirty="0">
                <a:solidFill>
                  <a:srgbClr val="374151"/>
                </a:solidFill>
                <a:effectLst/>
                <a:latin typeface="+mn-lt"/>
              </a:rPr>
              <a:t> Showcases relationship between interest rate changes and the Australian housing market through average house prices.</a:t>
            </a:r>
          </a:p>
          <a:p>
            <a:pPr lvl="1" algn="l">
              <a:buFont typeface="Arial" panose="020B0604020202020204" pitchFamily="34" charset="0"/>
              <a:buChar char="•"/>
            </a:pPr>
            <a:r>
              <a:rPr lang="en-US" b="0" i="0" dirty="0">
                <a:solidFill>
                  <a:srgbClr val="374151"/>
                </a:solidFill>
                <a:effectLst/>
                <a:latin typeface="+mn-lt"/>
              </a:rPr>
              <a:t> The graph shows the inverse relationship between the Cash Rate and average house prices. When</a:t>
            </a:r>
            <a:r>
              <a:rPr lang="en-US" b="0" i="0" dirty="0">
                <a:solidFill>
                  <a:srgbClr val="000000"/>
                </a:solidFill>
                <a:effectLst/>
                <a:latin typeface="+mn-lt"/>
              </a:rPr>
              <a:t> the Cash Rate is high, it's more expensive to borrow and may slow down the housing market resulting in lower how prices. If it's low, borrowing is cheaper and the housing market may become more active. </a:t>
            </a:r>
          </a:p>
          <a:p>
            <a:pPr lvl="1" algn="l">
              <a:buFont typeface="Arial" panose="020B0604020202020204" pitchFamily="34" charset="0"/>
              <a:buChar char="•"/>
            </a:pPr>
            <a:endParaRPr lang="en-US" b="0" i="0" dirty="0">
              <a:solidFill>
                <a:srgbClr val="000000"/>
              </a:solidFill>
              <a:effectLst/>
              <a:latin typeface="+mn-lt"/>
            </a:endParaRPr>
          </a:p>
          <a:p>
            <a:pPr lvl="0" algn="l">
              <a:buFont typeface="Arial" panose="020B0604020202020204" pitchFamily="34" charset="0"/>
              <a:buNone/>
            </a:pPr>
            <a:r>
              <a:rPr lang="en-US" b="1" i="0" dirty="0">
                <a:solidFill>
                  <a:srgbClr val="000000"/>
                </a:solidFill>
                <a:effectLst/>
                <a:latin typeface="+mn-lt"/>
              </a:rPr>
              <a:t>Benefits of </a:t>
            </a:r>
            <a:r>
              <a:rPr lang="en-US" b="1" i="0" dirty="0" err="1">
                <a:solidFill>
                  <a:srgbClr val="000000"/>
                </a:solidFill>
                <a:effectLst/>
                <a:latin typeface="+mn-lt"/>
              </a:rPr>
              <a:t>Plotly</a:t>
            </a:r>
            <a:endParaRPr lang="en-US" b="1" i="0" dirty="0">
              <a:solidFill>
                <a:srgbClr val="374151"/>
              </a:solidFill>
              <a:effectLst/>
              <a:latin typeface="+mn-lt"/>
            </a:endParaRPr>
          </a:p>
          <a:p>
            <a:pPr algn="l">
              <a:buFont typeface="Arial" panose="020B0604020202020204" pitchFamily="34" charset="0"/>
              <a:buChar char="•"/>
            </a:pPr>
            <a:r>
              <a:rPr lang="en-US" b="0" i="0" dirty="0">
                <a:solidFill>
                  <a:srgbClr val="374151"/>
                </a:solidFill>
                <a:effectLst/>
                <a:latin typeface="+mn-lt"/>
              </a:rPr>
              <a:t> Interactive and visually appealing representation of data</a:t>
            </a:r>
          </a:p>
          <a:p>
            <a:pPr algn="l">
              <a:buFont typeface="Arial" panose="020B0604020202020204" pitchFamily="34" charset="0"/>
              <a:buChar char="•"/>
            </a:pPr>
            <a:r>
              <a:rPr lang="en-US" b="0" i="0" dirty="0">
                <a:solidFill>
                  <a:srgbClr val="374151"/>
                </a:solidFill>
                <a:effectLst/>
                <a:latin typeface="+mn-lt"/>
              </a:rPr>
              <a:t> Allows for easy comparison of different states or Australia as a whole</a:t>
            </a:r>
          </a:p>
          <a:p>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1070387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Graphic 8">
            <a:extLst>
              <a:ext uri="{FF2B5EF4-FFF2-40B4-BE49-F238E27FC236}">
                <a16:creationId xmlns:a16="http://schemas.microsoft.com/office/drawing/2014/main" id="{67E4BFF9-F85A-4638-ADE5-87FB48B6ED4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Graphic 8">
            <a:extLst>
              <a:ext uri="{FF2B5EF4-FFF2-40B4-BE49-F238E27FC236}">
                <a16:creationId xmlns:a16="http://schemas.microsoft.com/office/drawing/2014/main" id="{98B95CDD-2ABB-4477-9BBC-48463CC47FE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custDataLst>
              <p:tags r:id="rId62"/>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8" name="TextBox 7">
            <a:extLs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9CAB9EC7-F5E0-4684-A576-ECACF26F902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98476" y="1508166"/>
            <a:ext cx="4155416" cy="3397077"/>
          </a:xfrm>
        </p:spPr>
        <p:txBody>
          <a:bodyPr/>
          <a:lstStyle/>
          <a:p>
            <a:r>
              <a:rPr lang="en-US" sz="4800" dirty="0"/>
              <a:t>Exploring the Impact of Interest Rate Changes on the Australian Housing Market: </a:t>
            </a:r>
            <a:br>
              <a:rPr lang="en-US" sz="4800" dirty="0"/>
            </a:br>
            <a:r>
              <a:rPr lang="en-US" sz="4800" dirty="0"/>
              <a:t>Insights from Interactive Data Visualizations</a:t>
            </a:r>
            <a:endParaRPr lang="en-GB" sz="48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998476" y="5505773"/>
            <a:ext cx="3600000" cy="810000"/>
          </a:xfrm>
        </p:spPr>
        <p:txBody>
          <a:bodyPr/>
          <a:lstStyle/>
          <a:p>
            <a:pPr lvl="1"/>
            <a:r>
              <a:rPr lang="en-GB" sz="1800" dirty="0"/>
              <a:t>Group 4 – Anshuman </a:t>
            </a:r>
            <a:r>
              <a:rPr lang="en-GB" sz="1800" dirty="0" err="1"/>
              <a:t>Panigrahi</a:t>
            </a:r>
            <a:r>
              <a:rPr lang="en-GB" sz="1800" dirty="0"/>
              <a:t>, Robert Franklin, </a:t>
            </a:r>
            <a:r>
              <a:rPr lang="en-GB" sz="1800" dirty="0" err="1"/>
              <a:t>Zalak</a:t>
            </a:r>
            <a:r>
              <a:rPr lang="en-GB" sz="1800" dirty="0"/>
              <a:t> Shah</a:t>
            </a:r>
          </a:p>
          <a:p>
            <a:pPr lvl="1"/>
            <a:r>
              <a:rPr lang="en-GB" sz="1800" dirty="0"/>
              <a:t>January 2023</a:t>
            </a:r>
          </a:p>
        </p:txBody>
      </p:sp>
      <p:pic>
        <p:nvPicPr>
          <p:cNvPr id="4" name="Picture 3" descr="A picture containing text, sign&#10;&#10;Description automatically generated">
            <a:extLst>
              <a:ext uri="{FF2B5EF4-FFF2-40B4-BE49-F238E27FC236}">
                <a16:creationId xmlns:a16="http://schemas.microsoft.com/office/drawing/2014/main" id="{A891EA53-0833-229F-139F-032E32A31C42}"/>
              </a:ext>
            </a:extLst>
          </p:cNvPr>
          <p:cNvPicPr>
            <a:picLocks noChangeAspect="1"/>
          </p:cNvPicPr>
          <p:nvPr/>
        </p:nvPicPr>
        <p:blipFill>
          <a:blip r:embed="rId4"/>
          <a:stretch>
            <a:fillRect/>
          </a:stretch>
        </p:blipFill>
        <p:spPr>
          <a:xfrm>
            <a:off x="5623765" y="1472675"/>
            <a:ext cx="1252047" cy="1252047"/>
          </a:xfrm>
          <a:prstGeom prst="rect">
            <a:avLst/>
          </a:prstGeom>
        </p:spPr>
      </p:pic>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1850379" cy="413045"/>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dirty="0">
                <a:solidFill>
                  <a:schemeClr val="tx2"/>
                </a:solidFill>
              </a:rPr>
              <a:t>Leaflet Map</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79EB63A7-29DF-583C-FE80-E3DFD3190B29}"/>
              </a:ext>
            </a:extLst>
          </p:cNvPr>
          <p:cNvPicPr>
            <a:picLocks noChangeAspect="1"/>
          </p:cNvPicPr>
          <p:nvPr/>
        </p:nvPicPr>
        <p:blipFill rotWithShape="1">
          <a:blip r:embed="rId3"/>
          <a:srcRect l="24599" t="7986" r="31562" b="13463"/>
          <a:stretch/>
        </p:blipFill>
        <p:spPr>
          <a:xfrm>
            <a:off x="1781175" y="2097638"/>
            <a:ext cx="3533819" cy="3663263"/>
          </a:xfrm>
          <a:prstGeom prst="rect">
            <a:avLst/>
          </a:prstGeom>
        </p:spPr>
      </p:pic>
      <p:pic>
        <p:nvPicPr>
          <p:cNvPr id="7" name="Picture 6">
            <a:extLst>
              <a:ext uri="{FF2B5EF4-FFF2-40B4-BE49-F238E27FC236}">
                <a16:creationId xmlns:a16="http://schemas.microsoft.com/office/drawing/2014/main" id="{F826DA8E-8F39-AF3C-E5C4-4EAB5C15ECC8}"/>
              </a:ext>
            </a:extLst>
          </p:cNvPr>
          <p:cNvPicPr>
            <a:picLocks noChangeAspect="1"/>
          </p:cNvPicPr>
          <p:nvPr/>
        </p:nvPicPr>
        <p:blipFill rotWithShape="1">
          <a:blip r:embed="rId4"/>
          <a:srcRect b="2288"/>
          <a:stretch/>
        </p:blipFill>
        <p:spPr>
          <a:xfrm>
            <a:off x="6457905" y="1770790"/>
            <a:ext cx="3533819" cy="3990111"/>
          </a:xfrm>
          <a:prstGeom prst="rect">
            <a:avLst/>
          </a:prstGeom>
        </p:spPr>
      </p:pic>
    </p:spTree>
    <p:extLst>
      <p:ext uri="{BB962C8B-B14F-4D97-AF65-F5344CB8AC3E}">
        <p14:creationId xmlns:p14="http://schemas.microsoft.com/office/powerpoint/2010/main" val="1228658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1850379"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Interactive Mortgage Calculator</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7" name="Picture 6">
            <a:extLst>
              <a:ext uri="{FF2B5EF4-FFF2-40B4-BE49-F238E27FC236}">
                <a16:creationId xmlns:a16="http://schemas.microsoft.com/office/drawing/2014/main" id="{67336C25-8C94-4B75-CCB2-52E1E2BF46CF}"/>
              </a:ext>
            </a:extLst>
          </p:cNvPr>
          <p:cNvPicPr>
            <a:picLocks noChangeAspect="1"/>
          </p:cNvPicPr>
          <p:nvPr/>
        </p:nvPicPr>
        <p:blipFill>
          <a:blip r:embed="rId3"/>
          <a:stretch>
            <a:fillRect/>
          </a:stretch>
        </p:blipFill>
        <p:spPr>
          <a:xfrm>
            <a:off x="4233801" y="1312628"/>
            <a:ext cx="5605523" cy="4232743"/>
          </a:xfrm>
          <a:prstGeom prst="rect">
            <a:avLst/>
          </a:prstGeom>
        </p:spPr>
      </p:pic>
    </p:spTree>
    <p:extLst>
      <p:ext uri="{BB962C8B-B14F-4D97-AF65-F5344CB8AC3E}">
        <p14:creationId xmlns:p14="http://schemas.microsoft.com/office/powerpoint/2010/main" val="1662687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p:txBody>
          <a:bodyPr/>
          <a:lstStyle/>
          <a:p>
            <a:r>
              <a:rPr lang="en-GB" dirty="0"/>
              <a:t>04</a:t>
            </a:r>
          </a:p>
        </p:txBody>
      </p:sp>
      <p:pic>
        <p:nvPicPr>
          <p:cNvPr id="3" name="Picture 2" descr="A picture containing text, sign&#10;&#10;Description automatically generated">
            <a:extLst>
              <a:ext uri="{FF2B5EF4-FFF2-40B4-BE49-F238E27FC236}">
                <a16:creationId xmlns:a16="http://schemas.microsoft.com/office/drawing/2014/main" id="{814C56A1-CC47-C50C-C11C-9E92C615BEFC}"/>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428856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 &amp; Future Work</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1" y="1357745"/>
            <a:ext cx="4573106"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Data Coverage</a:t>
            </a:r>
          </a:p>
          <a:p>
            <a:pPr marL="285750" indent="-285750" algn="l">
              <a:spcAft>
                <a:spcPts val="600"/>
              </a:spcAft>
              <a:buFont typeface="Arial" panose="020B0604020202020204" pitchFamily="34" charset="0"/>
              <a:buChar char="•"/>
            </a:pPr>
            <a:r>
              <a:rPr lang="en-US" b="1" dirty="0">
                <a:solidFill>
                  <a:schemeClr val="tx2"/>
                </a:solidFill>
              </a:rPr>
              <a:t>Highlight areas for improvement</a:t>
            </a:r>
          </a:p>
          <a:p>
            <a:pPr marL="285750" indent="-285750" algn="l">
              <a:spcAft>
                <a:spcPts val="600"/>
              </a:spcAft>
              <a:buFont typeface="Arial" panose="020B0604020202020204" pitchFamily="34" charset="0"/>
              <a:buChar char="•"/>
            </a:pPr>
            <a:r>
              <a:rPr lang="en-US" b="1" dirty="0">
                <a:solidFill>
                  <a:schemeClr val="tx2"/>
                </a:solidFill>
              </a:rPr>
              <a:t>Potential future developments</a:t>
            </a:r>
          </a:p>
          <a:p>
            <a:pPr marL="285750" indent="-285750" algn="l">
              <a:spcAft>
                <a:spcPts val="600"/>
              </a:spcAft>
              <a:buFont typeface="Arial" panose="020B0604020202020204" pitchFamily="34" charset="0"/>
              <a:buChar char="•"/>
            </a:pPr>
            <a:r>
              <a:rPr lang="en-US" b="1" dirty="0">
                <a:solidFill>
                  <a:schemeClr val="tx2"/>
                </a:solidFill>
              </a:rPr>
              <a:t>New data sources and visualizations</a:t>
            </a:r>
          </a:p>
          <a:p>
            <a:pPr marL="285750" indent="-285750" algn="l">
              <a:spcAft>
                <a:spcPts val="600"/>
              </a:spcAft>
              <a:buFont typeface="Arial" panose="020B0604020202020204" pitchFamily="34" charset="0"/>
              <a:buChar char="•"/>
            </a:pPr>
            <a:r>
              <a:rPr lang="en-US" b="1" dirty="0">
                <a:solidFill>
                  <a:schemeClr val="tx2"/>
                </a:solidFill>
              </a:rPr>
              <a:t>Improved Data Storage</a:t>
            </a:r>
            <a:endParaRPr lang="en-AU"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1228987A-9D3A-1FB7-89FE-85FBD2B10624}"/>
              </a:ext>
            </a:extLst>
          </p:cNvPr>
          <p:cNvPicPr>
            <a:picLocks noChangeAspect="1"/>
          </p:cNvPicPr>
          <p:nvPr/>
        </p:nvPicPr>
        <p:blipFill rotWithShape="1">
          <a:blip r:embed="rId3"/>
          <a:srcRect b="29447"/>
          <a:stretch/>
        </p:blipFill>
        <p:spPr>
          <a:xfrm>
            <a:off x="6468095" y="852577"/>
            <a:ext cx="3737066" cy="5000445"/>
          </a:xfrm>
          <a:prstGeom prst="rect">
            <a:avLst/>
          </a:prstGeom>
        </p:spPr>
      </p:pic>
    </p:spTree>
    <p:extLst>
      <p:ext uri="{BB962C8B-B14F-4D97-AF65-F5344CB8AC3E}">
        <p14:creationId xmlns:p14="http://schemas.microsoft.com/office/powerpoint/2010/main" val="302748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z="11500" dirty="0"/>
              <a:t>Q&amp;A</a:t>
            </a:r>
          </a:p>
        </p:txBody>
      </p:sp>
      <p:pic>
        <p:nvPicPr>
          <p:cNvPr id="3" name="Picture 2" descr="A picture containing text, sign&#10;&#10;Description automatically generated">
            <a:extLst>
              <a:ext uri="{FF2B5EF4-FFF2-40B4-BE49-F238E27FC236}">
                <a16:creationId xmlns:a16="http://schemas.microsoft.com/office/drawing/2014/main" id="{9A94250E-C669-49E4-15DD-A1CF09315461}"/>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4109154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3002783814"/>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Approach</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Interactive Dashboard</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7</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12</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Q&amp;A!</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pic>
        <p:nvPicPr>
          <p:cNvPr id="3" name="Picture 2" descr="A picture containing text, sign&#10;&#10;Description automatically generated">
            <a:extLst>
              <a:ext uri="{FF2B5EF4-FFF2-40B4-BE49-F238E27FC236}">
                <a16:creationId xmlns:a16="http://schemas.microsoft.com/office/drawing/2014/main" id="{2940B50F-FAD0-5775-E3C4-4828E56CE4B1}"/>
              </a:ext>
            </a:extLst>
          </p:cNvPr>
          <p:cNvPicPr>
            <a:picLocks noChangeAspect="1"/>
          </p:cNvPicPr>
          <p:nvPr/>
        </p:nvPicPr>
        <p:blipFill>
          <a:blip r:embed="rId3"/>
          <a:stretch>
            <a:fillRect/>
          </a:stretch>
        </p:blipFill>
        <p:spPr>
          <a:xfrm>
            <a:off x="5965510" y="4143652"/>
            <a:ext cx="1734028" cy="1734028"/>
          </a:xfrm>
          <a:prstGeom prst="rect">
            <a:avLst/>
          </a:prstGeom>
        </p:spPr>
      </p:pic>
    </p:spTree>
    <p:extLst>
      <p:ext uri="{BB962C8B-B14F-4D97-AF65-F5344CB8AC3E}">
        <p14:creationId xmlns:p14="http://schemas.microsoft.com/office/powerpoint/2010/main" val="73028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11500"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a:xfrm>
            <a:off x="1289860" y="1140069"/>
            <a:ext cx="1082675" cy="1083374"/>
          </a:xfrm>
        </p:spPr>
        <p:txBody>
          <a:bodyPr/>
          <a:lstStyle/>
          <a:p>
            <a:r>
              <a:rPr lang="en-GB" sz="8800" dirty="0"/>
              <a:t>01</a:t>
            </a:r>
            <a:endParaRPr lang="en-GB" dirty="0"/>
          </a:p>
        </p:txBody>
      </p:sp>
      <p:pic>
        <p:nvPicPr>
          <p:cNvPr id="3" name="Picture 2" descr="A picture containing text, sign&#10;&#10;Description automatically generated">
            <a:extLst>
              <a:ext uri="{FF2B5EF4-FFF2-40B4-BE49-F238E27FC236}">
                <a16:creationId xmlns:a16="http://schemas.microsoft.com/office/drawing/2014/main" id="{538646D5-2D6A-9C54-ED2B-3E02CEECBEC8}"/>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891725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a:t>
            </a:r>
            <a:r>
              <a:rPr lang="en-GB" dirty="0" err="1"/>
              <a:t>InteractiveDataViz</a:t>
            </a:r>
            <a:endParaRPr lang="en-GB" dirty="0"/>
          </a:p>
        </p:txBody>
      </p:sp>
      <p:sp>
        <p:nvSpPr>
          <p:cNvPr id="3" name="TextBox 2">
            <a:extLst>
              <a:ext uri="{FF2B5EF4-FFF2-40B4-BE49-F238E27FC236}">
                <a16:creationId xmlns:a16="http://schemas.microsoft.com/office/drawing/2014/main" id="{D6BF9F4B-B439-4CFF-8C50-E4CD6ABF4485}"/>
              </a:ext>
            </a:extLst>
          </p:cNvPr>
          <p:cNvSpPr txBox="1"/>
          <p:nvPr/>
        </p:nvSpPr>
        <p:spPr>
          <a:xfrm>
            <a:off x="998400" y="1099284"/>
            <a:ext cx="10195199" cy="1631216"/>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Brief overview of the project (key terms: Cash Rate, RBA)</a:t>
            </a:r>
          </a:p>
          <a:p>
            <a:pPr marL="342900" indent="-342900">
              <a:spcAft>
                <a:spcPts val="600"/>
              </a:spcAft>
              <a:buFont typeface="Arial" panose="020B0604020202020204" pitchFamily="34" charset="0"/>
              <a:buChar char="•"/>
            </a:pPr>
            <a:r>
              <a:rPr lang="en-US" sz="2400" dirty="0">
                <a:solidFill>
                  <a:schemeClr val="tx2"/>
                </a:solidFill>
              </a:rPr>
              <a:t>Purpose of the project</a:t>
            </a:r>
          </a:p>
          <a:p>
            <a:pPr marL="342900" indent="-342900">
              <a:spcAft>
                <a:spcPts val="600"/>
              </a:spcAft>
              <a:buFont typeface="Arial" panose="020B0604020202020204" pitchFamily="34" charset="0"/>
              <a:buChar char="•"/>
            </a:pPr>
            <a:r>
              <a:rPr lang="en-US" sz="2400" dirty="0">
                <a:solidFill>
                  <a:schemeClr val="tx2"/>
                </a:solidFill>
              </a:rPr>
              <a:t>Importance of understanding the relationship between interest rate changes and the Australian housing market</a:t>
            </a:r>
            <a:endParaRPr lang="en-GB" sz="2400" dirty="0">
              <a:solidFill>
                <a:schemeClr val="tx2"/>
              </a:solidFill>
            </a:endParaRP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2" name="Picture 11" descr="Chart&#10;&#10;Description automatically generated">
            <a:extLst>
              <a:ext uri="{FF2B5EF4-FFF2-40B4-BE49-F238E27FC236}">
                <a16:creationId xmlns:a16="http://schemas.microsoft.com/office/drawing/2014/main" id="{45E220FF-A870-85BF-536C-E82B2DF3E6DA}"/>
              </a:ext>
            </a:extLst>
          </p:cNvPr>
          <p:cNvPicPr>
            <a:picLocks noChangeAspect="1"/>
          </p:cNvPicPr>
          <p:nvPr/>
        </p:nvPicPr>
        <p:blipFill>
          <a:blip r:embed="rId3"/>
          <a:stretch>
            <a:fillRect/>
          </a:stretch>
        </p:blipFill>
        <p:spPr>
          <a:xfrm>
            <a:off x="1290221" y="2864584"/>
            <a:ext cx="4275546" cy="3574637"/>
          </a:xfrm>
          <a:prstGeom prst="rect">
            <a:avLst/>
          </a:prstGeom>
        </p:spPr>
      </p:pic>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Our Approach</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p:txBody>
          <a:bodyPr/>
          <a:lstStyle/>
          <a:p>
            <a:r>
              <a:rPr lang="en-GB" dirty="0"/>
              <a:t>02</a:t>
            </a:r>
          </a:p>
        </p:txBody>
      </p:sp>
      <p:pic>
        <p:nvPicPr>
          <p:cNvPr id="5" name="Picture 4" descr="A picture containing text, sign&#10;&#10;Description automatically generated">
            <a:extLst>
              <a:ext uri="{FF2B5EF4-FFF2-40B4-BE49-F238E27FC236}">
                <a16:creationId xmlns:a16="http://schemas.microsoft.com/office/drawing/2014/main" id="{730A91B3-3C68-349B-E1CE-8722370A5CD1}"/>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67964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Identify data sources</a:t>
            </a:r>
            <a:endParaRPr lang="en-GB" sz="2000" dirty="0">
              <a:solidFill>
                <a:schemeClr val="tx2"/>
              </a:solidFill>
            </a:endParaRPr>
          </a:p>
        </p:txBody>
      </p:sp>
      <p:sp>
        <p:nvSpPr>
          <p:cNvPr id="12" name="TextBox 11">
            <a:extLst>
              <a:ext uri="{FF2B5EF4-FFF2-40B4-BE49-F238E27FC236}">
                <a16:creationId xmlns:a16="http://schemas.microsoft.com/office/drawing/2014/main" id="{2CF534A9-A176-43CF-B2EF-0E90622B98D5}"/>
              </a:ext>
            </a:extLst>
          </p:cNvPr>
          <p:cNvSpPr txBox="1"/>
          <p:nvPr/>
        </p:nvSpPr>
        <p:spPr>
          <a:xfrm>
            <a:off x="998400" y="3767284"/>
            <a:ext cx="2408162" cy="711220"/>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ABS &amp; RBA</a:t>
            </a:r>
          </a:p>
          <a:p>
            <a:pPr marL="285750" indent="-285750">
              <a:lnSpc>
                <a:spcPct val="120000"/>
              </a:lnSpc>
              <a:spcAft>
                <a:spcPts val="600"/>
              </a:spcAft>
              <a:buFont typeface="Arial" panose="020B0604020202020204" pitchFamily="34" charset="0"/>
              <a:buChar char="•"/>
            </a:pPr>
            <a:r>
              <a:rPr lang="en-GB" dirty="0">
                <a:solidFill>
                  <a:schemeClr val="tx2"/>
                </a:solidFill>
              </a:rPr>
              <a:t>Recent data only</a:t>
            </a:r>
            <a:endParaRPr lang="en-GB" sz="12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ETL</a:t>
            </a:r>
            <a:endParaRPr lang="en-GB" sz="2000"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2782557"/>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API &amp; Web scraping</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SQL, SQLAlchemy, Postgres, Amazon</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Web Framework</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AU" sz="2000" dirty="0">
                <a:solidFill>
                  <a:schemeClr val="tx2"/>
                </a:solidFill>
              </a:rPr>
              <a:t>Data Visualisation</a:t>
            </a:r>
            <a:endParaRPr lang="en-GB" sz="2000" dirty="0">
              <a:solidFill>
                <a:schemeClr val="tx2"/>
              </a:solidFill>
            </a:endParaRP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2161104"/>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HTML: Bootstrap navbar, grid system, &amp; container-fluid,</a:t>
            </a:r>
          </a:p>
          <a:p>
            <a:pPr marL="285750" indent="-285750">
              <a:lnSpc>
                <a:spcPct val="120000"/>
              </a:lnSpc>
              <a:spcAft>
                <a:spcPts val="600"/>
              </a:spcAft>
              <a:buFont typeface="Arial" panose="020B0604020202020204" pitchFamily="34" charset="0"/>
              <a:buChar char="•"/>
            </a:pPr>
            <a:r>
              <a:rPr lang="en-GB" dirty="0">
                <a:solidFill>
                  <a:schemeClr val="tx2"/>
                </a:solidFill>
              </a:rPr>
              <a:t>CSS,</a:t>
            </a:r>
          </a:p>
          <a:p>
            <a:pPr marL="285750" indent="-285750">
              <a:lnSpc>
                <a:spcPct val="120000"/>
              </a:lnSpc>
              <a:spcAft>
                <a:spcPts val="600"/>
              </a:spcAft>
              <a:buFont typeface="Arial" panose="020B0604020202020204" pitchFamily="34" charset="0"/>
              <a:buChar char="•"/>
            </a:pPr>
            <a:r>
              <a:rPr lang="en-GB" dirty="0">
                <a:solidFill>
                  <a:schemeClr val="tx2"/>
                </a:solidFill>
              </a:rPr>
              <a:t>Python Flask app.</a:t>
            </a:r>
          </a:p>
          <a:p>
            <a:pPr marL="285750" indent="-285750">
              <a:lnSpc>
                <a:spcPct val="120000"/>
              </a:lnSpc>
              <a:spcAft>
                <a:spcPts val="600"/>
              </a:spcAft>
              <a:buFont typeface="Arial" panose="020B0604020202020204" pitchFamily="34" charset="0"/>
              <a:buChar char="•"/>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63427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rPr>
              <a:t>Javascript</a:t>
            </a:r>
            <a:r>
              <a:rPr lang="en-GB" dirty="0">
                <a:solidFill>
                  <a:schemeClr val="tx2"/>
                </a:solidFill>
              </a:rPr>
              <a:t> (</a:t>
            </a:r>
            <a:r>
              <a:rPr lang="en-GB" dirty="0" err="1">
                <a:solidFill>
                  <a:schemeClr val="tx2"/>
                </a:solidFill>
              </a:rPr>
              <a:t>Plotly</a:t>
            </a:r>
            <a:r>
              <a:rPr lang="en-GB" dirty="0">
                <a:solidFill>
                  <a:schemeClr val="tx2"/>
                </a:solidFill>
              </a:rPr>
              <a:t>, </a:t>
            </a:r>
            <a:r>
              <a:rPr lang="en-GB" dirty="0" err="1">
                <a:solidFill>
                  <a:schemeClr val="tx2"/>
                </a:solidFill>
              </a:rPr>
              <a:t>Jquery</a:t>
            </a:r>
            <a:r>
              <a:rPr lang="en-GB" dirty="0">
                <a:solidFill>
                  <a:schemeClr val="tx2"/>
                </a:solidFill>
              </a:rPr>
              <a:t>, D3, Leaflet)</a:t>
            </a:r>
          </a:p>
        </p:txBody>
      </p:sp>
    </p:spTree>
    <p:extLst>
      <p:ext uri="{BB962C8B-B14F-4D97-AF65-F5344CB8AC3E}">
        <p14:creationId xmlns:p14="http://schemas.microsoft.com/office/powerpoint/2010/main" val="975236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lstStyle/>
          <a:p>
            <a:r>
              <a:rPr lang="en-GB" sz="11500" dirty="0"/>
              <a:t>Our Interactive Dashboard</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2"/>
          </p:nvPr>
        </p:nvSpPr>
        <p:spPr>
          <a:xfrm>
            <a:off x="1289860" y="1140069"/>
            <a:ext cx="1082675" cy="1083374"/>
          </a:xfrm>
        </p:spPr>
        <p:txBody>
          <a:bodyPr/>
          <a:lstStyle/>
          <a:p>
            <a:r>
              <a:rPr lang="en-GB" sz="8800" dirty="0"/>
              <a:t>03</a:t>
            </a:r>
            <a:endParaRPr lang="en-GB" dirty="0"/>
          </a:p>
        </p:txBody>
      </p:sp>
      <p:pic>
        <p:nvPicPr>
          <p:cNvPr id="3" name="Picture 2" descr="A picture containing text, sign&#10;&#10;Description automatically generated">
            <a:extLst>
              <a:ext uri="{FF2B5EF4-FFF2-40B4-BE49-F238E27FC236}">
                <a16:creationId xmlns:a16="http://schemas.microsoft.com/office/drawing/2014/main" id="{46AFE628-4DB6-2C7F-5733-0147ED3DA4F9}"/>
              </a:ext>
            </a:extLst>
          </p:cNvPr>
          <p:cNvPicPr>
            <a:picLocks noChangeAspect="1"/>
          </p:cNvPicPr>
          <p:nvPr/>
        </p:nvPicPr>
        <p:blipFill>
          <a:blip r:embed="rId3"/>
          <a:stretch>
            <a:fillRect/>
          </a:stretch>
        </p:blipFill>
        <p:spPr>
          <a:xfrm>
            <a:off x="6325996" y="4143652"/>
            <a:ext cx="1734028" cy="1734028"/>
          </a:xfrm>
          <a:prstGeom prst="rect">
            <a:avLst/>
          </a:prstGeom>
        </p:spPr>
      </p:pic>
    </p:spTree>
    <p:extLst>
      <p:ext uri="{BB962C8B-B14F-4D97-AF65-F5344CB8AC3E}">
        <p14:creationId xmlns:p14="http://schemas.microsoft.com/office/powerpoint/2010/main" val="1435950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 Tables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spcAft>
                <a:spcPts val="600"/>
              </a:spcAft>
              <a:buFont typeface="Arial" panose="020B0604020202020204" pitchFamily="34" charset="0"/>
              <a:buChar char="•"/>
            </a:pPr>
            <a:r>
              <a:rPr lang="en-AU" b="1" dirty="0">
                <a:solidFill>
                  <a:schemeClr val="tx2"/>
                </a:solidFill>
              </a:rPr>
              <a:t>Cash Rate, Mortgage Rate &amp; House Price Data Tables </a:t>
            </a:r>
            <a:r>
              <a:rPr lang="en-AU" b="1" dirty="0" err="1">
                <a:solidFill>
                  <a:schemeClr val="tx2"/>
                </a:solidFill>
              </a:rPr>
              <a:t>Jquery</a:t>
            </a:r>
            <a:endParaRPr lang="en-AU" b="1" dirty="0">
              <a:solidFill>
                <a:schemeClr val="tx2"/>
              </a:solidFill>
            </a:endParaRPr>
          </a:p>
          <a:p>
            <a:pPr marL="285750" indent="-285750">
              <a:spcAft>
                <a:spcPts val="600"/>
              </a:spcAft>
              <a:buFont typeface="Arial" panose="020B0604020202020204" pitchFamily="34" charset="0"/>
              <a:buChar char="•"/>
            </a:pPr>
            <a:r>
              <a:rPr lang="en-AU" b="1" dirty="0">
                <a:solidFill>
                  <a:schemeClr val="tx2"/>
                </a:solidFill>
              </a:rPr>
              <a:t>Table captions point clearly to data sources</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4" name="Picture 3">
            <a:extLst>
              <a:ext uri="{FF2B5EF4-FFF2-40B4-BE49-F238E27FC236}">
                <a16:creationId xmlns:a16="http://schemas.microsoft.com/office/drawing/2014/main" id="{A7DA68A3-FC69-9EE8-0E46-DBE6ADBAD0D4}"/>
              </a:ext>
            </a:extLst>
          </p:cNvPr>
          <p:cNvPicPr>
            <a:picLocks noChangeAspect="1"/>
          </p:cNvPicPr>
          <p:nvPr/>
        </p:nvPicPr>
        <p:blipFill>
          <a:blip r:embed="rId3"/>
          <a:stretch>
            <a:fillRect/>
          </a:stretch>
        </p:blipFill>
        <p:spPr>
          <a:xfrm>
            <a:off x="3728852" y="1205345"/>
            <a:ext cx="3715475" cy="2223655"/>
          </a:xfrm>
          <a:prstGeom prst="rect">
            <a:avLst/>
          </a:prstGeom>
        </p:spPr>
      </p:pic>
      <p:pic>
        <p:nvPicPr>
          <p:cNvPr id="6" name="Picture 5">
            <a:extLst>
              <a:ext uri="{FF2B5EF4-FFF2-40B4-BE49-F238E27FC236}">
                <a16:creationId xmlns:a16="http://schemas.microsoft.com/office/drawing/2014/main" id="{5CDDA924-787C-AF47-61BC-C22FE65DFF1A}"/>
              </a:ext>
            </a:extLst>
          </p:cNvPr>
          <p:cNvPicPr>
            <a:picLocks noChangeAspect="1"/>
          </p:cNvPicPr>
          <p:nvPr/>
        </p:nvPicPr>
        <p:blipFill>
          <a:blip r:embed="rId4"/>
          <a:stretch>
            <a:fillRect/>
          </a:stretch>
        </p:blipFill>
        <p:spPr>
          <a:xfrm>
            <a:off x="7883714" y="1133133"/>
            <a:ext cx="3715475" cy="2346615"/>
          </a:xfrm>
          <a:prstGeom prst="rect">
            <a:avLst/>
          </a:prstGeom>
        </p:spPr>
      </p:pic>
      <p:pic>
        <p:nvPicPr>
          <p:cNvPr id="13" name="Picture 12">
            <a:extLst>
              <a:ext uri="{FF2B5EF4-FFF2-40B4-BE49-F238E27FC236}">
                <a16:creationId xmlns:a16="http://schemas.microsoft.com/office/drawing/2014/main" id="{E7E98552-F00D-0B1F-B86B-A70C3D5BCFBC}"/>
              </a:ext>
            </a:extLst>
          </p:cNvPr>
          <p:cNvPicPr>
            <a:picLocks noChangeAspect="1"/>
          </p:cNvPicPr>
          <p:nvPr/>
        </p:nvPicPr>
        <p:blipFill>
          <a:blip r:embed="rId5"/>
          <a:stretch>
            <a:fillRect/>
          </a:stretch>
        </p:blipFill>
        <p:spPr>
          <a:xfrm>
            <a:off x="3728852" y="3646556"/>
            <a:ext cx="7870337" cy="2172616"/>
          </a:xfrm>
          <a:prstGeom prst="rect">
            <a:avLst/>
          </a:prstGeom>
        </p:spPr>
      </p:pic>
    </p:spTree>
    <p:extLst>
      <p:ext uri="{BB962C8B-B14F-4D97-AF65-F5344CB8AC3E}">
        <p14:creationId xmlns:p14="http://schemas.microsoft.com/office/powerpoint/2010/main" val="364513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2402025" cy="30480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err="1">
                <a:solidFill>
                  <a:schemeClr val="tx2"/>
                </a:solidFill>
              </a:rPr>
              <a:t>Plotly</a:t>
            </a:r>
            <a:r>
              <a:rPr lang="en-AU" b="1" dirty="0">
                <a:solidFill>
                  <a:schemeClr val="tx2"/>
                </a:solidFill>
              </a:rPr>
              <a:t> Line Chart</a:t>
            </a:r>
          </a:p>
          <a:p>
            <a:pPr algn="l">
              <a:spcAft>
                <a:spcPts val="600"/>
              </a:spcAft>
            </a:pPr>
            <a:endParaRPr lang="en-AU" sz="1500" dirty="0">
              <a:solidFill>
                <a:schemeClr val="tx2"/>
              </a:solidFill>
            </a:endParaRPr>
          </a:p>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6" name="Picture 5">
            <a:extLst>
              <a:ext uri="{FF2B5EF4-FFF2-40B4-BE49-F238E27FC236}">
                <a16:creationId xmlns:a16="http://schemas.microsoft.com/office/drawing/2014/main" id="{5443F36D-5FEA-FCF6-DE5A-237375D688A3}"/>
              </a:ext>
            </a:extLst>
          </p:cNvPr>
          <p:cNvPicPr>
            <a:picLocks noChangeAspect="1"/>
          </p:cNvPicPr>
          <p:nvPr/>
        </p:nvPicPr>
        <p:blipFill>
          <a:blip r:embed="rId3"/>
          <a:stretch>
            <a:fillRect/>
          </a:stretch>
        </p:blipFill>
        <p:spPr>
          <a:xfrm>
            <a:off x="1441615" y="2010935"/>
            <a:ext cx="8502485" cy="39735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202242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KPMG_MAR">
      <a:dk1>
        <a:srgbClr val="000000"/>
      </a:dk1>
      <a:lt1>
        <a:srgbClr val="FFFFFF"/>
      </a:lt1>
      <a:dk2>
        <a:srgbClr val="00338D"/>
      </a:dk2>
      <a:lt2>
        <a:srgbClr val="E5E5E5"/>
      </a:lt2>
      <a:accent1>
        <a:srgbClr val="1E49E2"/>
      </a:accent1>
      <a:accent2>
        <a:srgbClr val="00338D"/>
      </a:accent2>
      <a:accent3>
        <a:srgbClr val="0C233C"/>
      </a:accent3>
      <a:accent4>
        <a:srgbClr val="00B8F5"/>
      </a:accent4>
      <a:accent5>
        <a:srgbClr val="7213EA"/>
      </a:accent5>
      <a:accent6>
        <a:srgbClr val="FD349C"/>
      </a:accent6>
      <a:hlink>
        <a:srgbClr val="00B8F5"/>
      </a:hlink>
      <a:folHlink>
        <a:srgbClr val="098E7E"/>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Props1.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2.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ECD5F0-384F-45A9-9891-3BBCD063953C}">
  <ds:schemaRefs>
    <ds:schemaRef ds:uri="http://www.w3.org/XML/1998/namespace"/>
    <ds:schemaRef ds:uri="http://purl.org/dc/elements/1.1/"/>
    <ds:schemaRef ds:uri="http://schemas.microsoft.com/office/2006/documentManagement/types"/>
    <ds:schemaRef ds:uri="http://schemas.microsoft.com/office/2006/metadata/properties"/>
    <ds:schemaRef ds:uri="http://purl.org/dc/terms/"/>
    <ds:schemaRef ds:uri="4f3c1215-9765-42ae-87ec-ecb752eba905"/>
    <ds:schemaRef ds:uri="http://purl.org/dc/dcmitype/"/>
    <ds:schemaRef ds:uri="4243d5be-521d-4052-81ca-f0f31ea6f2da"/>
    <ds:schemaRef ds:uri="http://schemas.microsoft.com/office/infopath/2007/PartnerControls"/>
    <ds:schemaRef ds:uri="http://schemas.openxmlformats.org/package/2006/metadata/core-properties"/>
    <ds:schemaRef ds:uri="13f71785-503b-4c78-92c2-f5412d7ebf61"/>
  </ds:schemaRefs>
</ds:datastoreItem>
</file>

<file path=docProps/app.xml><?xml version="1.0" encoding="utf-8"?>
<Properties xmlns="http://schemas.openxmlformats.org/officeDocument/2006/extended-properties" xmlns:vt="http://schemas.openxmlformats.org/officeDocument/2006/docPropsVTypes">
  <Template/>
  <TotalTime>4423</TotalTime>
  <Words>1205</Words>
  <Application>Microsoft Office PowerPoint</Application>
  <PresentationFormat>Widescreen</PresentationFormat>
  <Paragraphs>141</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KPMG Bold</vt:lpstr>
      <vt:lpstr>Calibri</vt:lpstr>
      <vt:lpstr>KPMG Widescreen [16:9] Feb 2022</vt:lpstr>
      <vt:lpstr>Exploring the Impact of Interest Rate Changes on the Australian Housing Market:  Insights from Interactive Data Visualizations</vt:lpstr>
      <vt:lpstr>PowerPoint Presentation</vt:lpstr>
      <vt:lpstr>Introduction</vt:lpstr>
      <vt:lpstr>Introduction: InteractiveDataViz</vt:lpstr>
      <vt:lpstr>Our Approach</vt:lpstr>
      <vt:lpstr>Approach</vt:lpstr>
      <vt:lpstr>Our Interactive Dashboard</vt:lpstr>
      <vt:lpstr>Data Tables</vt:lpstr>
      <vt:lpstr>Visualisations</vt:lpstr>
      <vt:lpstr>Visualisations</vt:lpstr>
      <vt:lpstr>Visualisations</vt:lpstr>
      <vt:lpstr>Limitations &amp; Future Work</vt:lpstr>
      <vt:lpstr>Limitations &amp; Future Work</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robertlsfranklin@gmail.com</cp:lastModifiedBy>
  <cp:revision>241</cp:revision>
  <dcterms:created xsi:type="dcterms:W3CDTF">2022-03-14T16:42:38Z</dcterms:created>
  <dcterms:modified xsi:type="dcterms:W3CDTF">2023-01-30T07:41:08Z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